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1214" r:id="rId3"/>
    <p:sldId id="1216" r:id="rId4"/>
    <p:sldId id="1217" r:id="rId5"/>
    <p:sldId id="1258" r:id="rId6"/>
    <p:sldId id="1260" r:id="rId7"/>
    <p:sldId id="1263" r:id="rId8"/>
    <p:sldId id="1292" r:id="rId9"/>
    <p:sldId id="1268" r:id="rId10"/>
    <p:sldId id="1269" r:id="rId11"/>
    <p:sldId id="1270" r:id="rId12"/>
    <p:sldId id="1290" r:id="rId13"/>
    <p:sldId id="1271" r:id="rId14"/>
    <p:sldId id="1272" r:id="rId15"/>
    <p:sldId id="1273" r:id="rId16"/>
    <p:sldId id="1274" r:id="rId17"/>
    <p:sldId id="1275" r:id="rId18"/>
    <p:sldId id="1276" r:id="rId19"/>
    <p:sldId id="1277" r:id="rId20"/>
    <p:sldId id="1293" r:id="rId21"/>
    <p:sldId id="1279" r:id="rId22"/>
    <p:sldId id="1280" r:id="rId23"/>
    <p:sldId id="1281" r:id="rId24"/>
    <p:sldId id="1282" r:id="rId25"/>
    <p:sldId id="1283" r:id="rId26"/>
    <p:sldId id="1284" r:id="rId27"/>
    <p:sldId id="1285" r:id="rId28"/>
    <p:sldId id="1286" r:id="rId29"/>
    <p:sldId id="1287" r:id="rId30"/>
    <p:sldId id="1288" r:id="rId31"/>
    <p:sldId id="1289" r:id="rId32"/>
    <p:sldId id="771" r:id="rId33"/>
    <p:sldId id="693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1079" autoAdjust="0"/>
  </p:normalViewPr>
  <p:slideViewPr>
    <p:cSldViewPr snapToGrid="0" snapToObjects="1">
      <p:cViewPr>
        <p:scale>
          <a:sx n="78" d="100"/>
          <a:sy n="78" d="100"/>
        </p:scale>
        <p:origin x="-163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4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81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0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10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3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8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2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01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6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417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87FDC-F33B-42CA-B0D5-BB2088678029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02AC0C-AAB7-4556-B321-32F18A07FB48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EA02DF-A48C-49ED-8C61-3398E80BA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4CC350-2337-42A5-A627-9A14F3818F8F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949FC7-73B0-4847-87E9-496A4FA7C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1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36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114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4BD59F-FD83-4DAA-B95A-B54969432AB9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41F977-4EA1-4AB5-B919-265903CFB00E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8E474-F0CE-4B50-96D0-7A630F425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E563F-8030-4701-9613-0361744EBF8E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9333B-4FC6-4CB9-95EF-E8A858B2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FB6623-9AB7-4D55-9E01-E86212C66FE0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1DB4E0-B555-42CC-A941-D8C132C96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FB400-9DDE-42E2-BCA1-2936932D941E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45C8F0-2C97-459A-9B3E-BF7C81A8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B14062-4C28-4CAA-819B-7F05D3DE3090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36662E-FF7F-484D-B77C-BC786E3FC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6F51A3-837D-41D1-A6F1-EA234A763E78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D028E0-0710-41D8-86F3-ACD88DEA6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DAF465-6543-4E77-B168-2E9DEAE05F9F}" type="datetime1">
              <a:rPr lang="en-US" altLang="en-US" smtClean="0"/>
              <a:t>4/12/2016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13C820-1D5D-4BBC-897C-C681EA10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CMSC201</a:t>
            </a:r>
            <a:br>
              <a:rPr lang="en-US" altLang="en-US" dirty="0" smtClean="0"/>
            </a:br>
            <a:r>
              <a:rPr lang="en-US" altLang="en-US" dirty="0" smtClean="0"/>
              <a:t> Computer Science I for Majors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4000" smtClean="0"/>
              <a:t>Lecture </a:t>
            </a:r>
            <a:r>
              <a:rPr lang="en-US" altLang="en-US" sz="4000" smtClean="0"/>
              <a:t>18 </a:t>
            </a:r>
            <a:r>
              <a:rPr lang="en-US" altLang="en-US" sz="4000" dirty="0" smtClean="0"/>
              <a:t>– Recursion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Prof. Katherine Gibson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Prof. Jeremy Dixon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032" y="6524764"/>
            <a:ext cx="714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</a:t>
            </a:r>
            <a:r>
              <a:rPr lang="en-US" sz="1600" dirty="0"/>
              <a:t>on </a:t>
            </a:r>
            <a:r>
              <a:rPr lang="en-US" sz="1600" dirty="0" smtClean="0"/>
              <a:t>slides from the book author, and previous iterations of the course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Simple Recursion Example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err="1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8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print(</a:t>
            </a: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if (</a:t>
            </a: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2):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   compute(intInput-1)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main():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compute(50)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 flipV="1">
            <a:off x="2426329" y="3041964"/>
            <a:ext cx="2544023" cy="688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6307" y="5257115"/>
            <a:ext cx="2752725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ea typeface="ヒラギノ角ゴ Pro W3"/>
                <a:cs typeface="ヒラギノ角ゴ Pro W3"/>
              </a:rPr>
              <a:t>This program simply </a:t>
            </a:r>
            <a:r>
              <a:rPr lang="en-US" altLang="en-US" sz="2000" b="1" dirty="0" smtClean="0">
                <a:ea typeface="ヒラギノ角ゴ Pro W3"/>
                <a:cs typeface="ヒラギノ角ゴ Pro W3"/>
              </a:rPr>
              <a:t>computes </a:t>
            </a:r>
            <a:r>
              <a:rPr lang="en-US" altLang="en-US" sz="2000" b="1" dirty="0">
                <a:ea typeface="ヒラギノ角ゴ Pro W3"/>
                <a:cs typeface="ヒラギノ角ゴ Pro W3"/>
              </a:rPr>
              <a:t>from 50 down to </a:t>
            </a:r>
            <a:r>
              <a:rPr lang="en-US" altLang="en-US" sz="2000" b="1" dirty="0" smtClean="0">
                <a:ea typeface="ヒラギノ角ゴ Pro W3"/>
                <a:cs typeface="ヒラギノ角ゴ Pro W3"/>
              </a:rPr>
              <a:t>2.  </a:t>
            </a:r>
            <a:endParaRPr lang="en-US" altLang="en-US" sz="2000" b="1" dirty="0">
              <a:ea typeface="ヒラギノ角ゴ Pro W3"/>
              <a:cs typeface="ヒラギノ角ゴ Pro W3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70353" y="3604292"/>
            <a:ext cx="386583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+mn-lt"/>
                <a:ea typeface="ヒラギノ角ゴ Pro W3"/>
                <a:cs typeface="ヒラギノ角ゴ Pro W3"/>
              </a:rPr>
              <a:t>This is where the recursion </a:t>
            </a:r>
            <a:r>
              <a:rPr lang="en-US" altLang="en-US" sz="2000" b="1" dirty="0" smtClean="0">
                <a:latin typeface="+mn-lt"/>
                <a:ea typeface="ヒラギノ角ゴ Pro W3"/>
                <a:cs typeface="ヒラギノ角ゴ Pro W3"/>
              </a:rPr>
              <a:t>occurs.</a:t>
            </a:r>
          </a:p>
          <a:p>
            <a:pPr eaLnBrk="1" hangingPunct="1"/>
            <a:endParaRPr lang="en-US" altLang="en-US" sz="2000" b="1" dirty="0" smtClean="0">
              <a:latin typeface="+mn-lt"/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000" b="1" dirty="0" smtClean="0">
                <a:latin typeface="+mn-lt"/>
                <a:ea typeface="ヒラギノ角ゴ Pro W3"/>
                <a:cs typeface="ヒラギノ角ゴ Pro W3"/>
              </a:rPr>
              <a:t>You </a:t>
            </a:r>
            <a:r>
              <a:rPr lang="en-US" altLang="en-US" sz="2000" b="1" dirty="0">
                <a:latin typeface="+mn-lt"/>
                <a:ea typeface="ヒラギノ角ゴ Pro W3"/>
                <a:cs typeface="ヒラギノ角ゴ Pro W3"/>
              </a:rPr>
              <a:t>can see that the </a:t>
            </a:r>
            <a:r>
              <a:rPr lang="en-US" altLang="en-US" sz="20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compute() </a:t>
            </a:r>
            <a:r>
              <a:rPr lang="en-US" altLang="en-US" sz="2000" b="1" dirty="0" smtClean="0">
                <a:latin typeface="+mn-lt"/>
                <a:ea typeface="ヒラギノ角ゴ Pro W3"/>
                <a:cs typeface="ヒラギノ角ゴ Pro W3"/>
              </a:rPr>
              <a:t>function calls </a:t>
            </a:r>
            <a:r>
              <a:rPr lang="en-US" altLang="en-US" sz="2000" b="1" dirty="0">
                <a:latin typeface="+mn-lt"/>
                <a:ea typeface="ヒラギノ角ゴ Pro W3"/>
                <a:cs typeface="ヒラギノ角ゴ Pro W3"/>
              </a:rPr>
              <a:t>itself.</a:t>
            </a:r>
          </a:p>
        </p:txBody>
      </p:sp>
    </p:spTree>
    <p:extLst>
      <p:ext uri="{BB962C8B-B14F-4D97-AF65-F5344CB8AC3E}">
        <p14:creationId xmlns:p14="http://schemas.microsoft.com/office/powerpoint/2010/main" val="31569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Visualizing Recursion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understand how recursion works, it helps to visualize what’s going on.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help visualize, we will use a common concept called the </a:t>
            </a:r>
            <a:r>
              <a:rPr lang="en-US" altLang="en-US" sz="2800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A stack basically operates like a container of trays in a cafeteria.  It has only two operations: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Push:  you can push something onto the stack.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Pop:  you can pop something off the top of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see an example stack in action.</a:t>
            </a:r>
            <a:endParaRPr lang="en-US" altLang="en-US" sz="3600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540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18489"/>
            <a:ext cx="7772400" cy="1470025"/>
          </a:xfrm>
        </p:spPr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pic>
        <p:nvPicPr>
          <p:cNvPr id="7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590800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762000" y="1826536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ヒラギノ角ゴ Pro W3"/>
                <a:cs typeface="ヒラギノ角ゴ Pro W3"/>
              </a:rPr>
              <a:t>The diagram below shows a stack over time.  </a:t>
            </a:r>
          </a:p>
          <a:p>
            <a:pPr eaLnBrk="1" hangingPunct="1"/>
            <a:r>
              <a:rPr lang="en-US" altLang="en-US" sz="2400" dirty="0" smtClean="0">
                <a:ea typeface="ヒラギノ角ゴ Pro W3"/>
                <a:cs typeface="ヒラギノ角ゴ Pro W3"/>
              </a:rPr>
              <a:t>We perform two pushes and two pops.</a:t>
            </a:r>
          </a:p>
          <a:p>
            <a:pPr eaLnBrk="1" hangingPunct="1"/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  <p:grpSp>
        <p:nvGrpSpPr>
          <p:cNvPr id="59396" name="Group 27"/>
          <p:cNvGrpSpPr>
            <a:grpSpLocks/>
          </p:cNvGrpSpPr>
          <p:nvPr/>
        </p:nvGrpSpPr>
        <p:grpSpPr bwMode="auto">
          <a:xfrm>
            <a:off x="990600" y="2971800"/>
            <a:ext cx="6324600" cy="2855913"/>
            <a:chOff x="593725" y="3265488"/>
            <a:chExt cx="6324600" cy="2855912"/>
          </a:xfrm>
        </p:grpSpPr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6096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609600" y="5334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 flipV="1">
              <a:off x="15240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593725" y="5497513"/>
              <a:ext cx="12477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Time: 0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Empty Stack</a:t>
              </a: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19685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1968500" y="53340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V="1">
              <a:off x="28956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1952625" y="5497513"/>
              <a:ext cx="9429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1: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Push “2”</a:t>
              </a: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1981200" y="50196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31877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3187700" y="53340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V="1">
              <a:off x="41148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9" name="Text Box 17"/>
            <p:cNvSpPr txBox="1">
              <a:spLocks noChangeArrowheads="1"/>
            </p:cNvSpPr>
            <p:nvPr/>
          </p:nvSpPr>
          <p:spPr bwMode="auto">
            <a:xfrm>
              <a:off x="3171825" y="5497513"/>
              <a:ext cx="9429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2: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Push “8”</a:t>
              </a: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3200400" y="50196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auto">
            <a:xfrm>
              <a:off x="3200400" y="47148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8</a:t>
              </a:r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>
              <a:off x="4406900" y="3265488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406900" y="5322888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V="1">
              <a:off x="5334000" y="3265488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4391025" y="5486400"/>
              <a:ext cx="12192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3: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Pop:  Gets 8</a:t>
              </a:r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4419600" y="5008563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9417" name="Line 27"/>
            <p:cNvSpPr>
              <a:spLocks noChangeShapeType="1"/>
            </p:cNvSpPr>
            <p:nvPr/>
          </p:nvSpPr>
          <p:spPr bwMode="auto">
            <a:xfrm>
              <a:off x="57150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8" name="Line 28"/>
            <p:cNvSpPr>
              <a:spLocks noChangeShapeType="1"/>
            </p:cNvSpPr>
            <p:nvPr/>
          </p:nvSpPr>
          <p:spPr bwMode="auto">
            <a:xfrm>
              <a:off x="5715000" y="53340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9" name="Line 29"/>
            <p:cNvSpPr>
              <a:spLocks noChangeShapeType="1"/>
            </p:cNvSpPr>
            <p:nvPr/>
          </p:nvSpPr>
          <p:spPr bwMode="auto">
            <a:xfrm flipV="1">
              <a:off x="66421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20" name="Text Box 30"/>
            <p:cNvSpPr txBox="1">
              <a:spLocks noChangeArrowheads="1"/>
            </p:cNvSpPr>
            <p:nvPr/>
          </p:nvSpPr>
          <p:spPr bwMode="auto">
            <a:xfrm>
              <a:off x="5699125" y="5497513"/>
              <a:ext cx="1219200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4: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Pop:  Gets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ヒラギノ角ゴ Pro W3"/>
                <a:cs typeface="ヒラギノ角ゴ Pro W3"/>
              </a:rPr>
              <a:t>In computer science, a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 is a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last in, first out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(LIFO) abstract data type and data structure. </a:t>
            </a:r>
          </a:p>
          <a:p>
            <a:pPr eaLnBrk="1" hangingPunct="1"/>
            <a:r>
              <a:rPr lang="en-US" altLang="en-US" sz="2400" smtClean="0">
                <a:ea typeface="ヒラギノ角ゴ Pro W3"/>
                <a:cs typeface="ヒラギノ角ゴ Pro W3"/>
              </a:rPr>
              <a:t>A stack can have any abstract data type as an element, but is characterized by only two fundamental operations, the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push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 and the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pop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. </a:t>
            </a:r>
          </a:p>
          <a:p>
            <a:pPr eaLnBrk="1" hangingPunct="1"/>
            <a:r>
              <a:rPr lang="en-US" altLang="en-US" sz="2400" smtClean="0">
                <a:ea typeface="ヒラギノ角ゴ Pro W3"/>
                <a:cs typeface="ヒラギノ角ゴ Pro W3"/>
              </a:rPr>
              <a:t>The push operation adds to the top of the list, hiding any items already on the stack, or initializing the stack if it is empty. </a:t>
            </a:r>
          </a:p>
        </p:txBody>
      </p:sp>
    </p:spTree>
    <p:extLst>
      <p:ext uri="{BB962C8B-B14F-4D97-AF65-F5344CB8AC3E}">
        <p14:creationId xmlns:p14="http://schemas.microsoft.com/office/powerpoint/2010/main" val="2348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ヒラギノ角ゴ Pro W3"/>
                <a:cs typeface="ヒラギノ角ゴ Pro W3"/>
              </a:rPr>
              <a:t>The nature of the pop and push operations also means that stack elements have a natural order. </a:t>
            </a:r>
          </a:p>
          <a:p>
            <a:pPr eaLnBrk="1" hangingPunct="1"/>
            <a:r>
              <a:rPr lang="en-US" altLang="en-US" sz="2800" smtClean="0">
                <a:ea typeface="ヒラギノ角ゴ Pro W3"/>
                <a:cs typeface="ヒラギノ角ゴ Pro W3"/>
              </a:rPr>
              <a:t>Elements are removed from the stack in the reverse order to the order of their addition: therefore, the lower elements are typically those that have been in the list the longest.</a:t>
            </a:r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11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Stacks and Functions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When you run a program, the computer creates a stack for you.</a:t>
            </a:r>
          </a:p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Each time you invoke a function, the function is placed on top of the stack.</a:t>
            </a:r>
          </a:p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When the function returns or exits, the function is popped off the stack.</a:t>
            </a:r>
          </a:p>
        </p:txBody>
      </p:sp>
    </p:spTree>
    <p:extLst>
      <p:ext uri="{BB962C8B-B14F-4D97-AF65-F5344CB8AC3E}">
        <p14:creationId xmlns:p14="http://schemas.microsoft.com/office/powerpoint/2010/main" val="2012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Stacks and Functions</a:t>
            </a:r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8946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894643" y="39258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 flipV="1">
            <a:off x="18090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878768" y="4089400"/>
            <a:ext cx="1247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Time: 0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Empty Stack</a:t>
            </a:r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24059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2405943" y="3925888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 flipV="1">
            <a:off x="33330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2390068" y="4089400"/>
            <a:ext cx="13081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Push:  main()</a:t>
            </a:r>
          </a:p>
        </p:txBody>
      </p:sp>
      <p:sp>
        <p:nvSpPr>
          <p:cNvPr id="64523" name="Rectangle 12"/>
          <p:cNvSpPr>
            <a:spLocks noChangeArrowheads="1"/>
          </p:cNvSpPr>
          <p:nvPr/>
        </p:nvSpPr>
        <p:spPr bwMode="auto">
          <a:xfrm>
            <a:off x="2418643" y="3611563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main()</a:t>
            </a:r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3845805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3845805" y="3925888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 flipV="1">
            <a:off x="4772905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3829930" y="4089400"/>
            <a:ext cx="14747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Push:  square()</a:t>
            </a:r>
          </a:p>
        </p:txBody>
      </p:sp>
      <p:sp>
        <p:nvSpPr>
          <p:cNvPr id="64528" name="Rectangle 17"/>
          <p:cNvSpPr>
            <a:spLocks noChangeArrowheads="1"/>
          </p:cNvSpPr>
          <p:nvPr/>
        </p:nvSpPr>
        <p:spPr bwMode="auto">
          <a:xfrm>
            <a:off x="3858505" y="3611563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main()</a:t>
            </a:r>
          </a:p>
        </p:txBody>
      </p:sp>
      <p:sp>
        <p:nvSpPr>
          <p:cNvPr id="64529" name="Rectangle 18"/>
          <p:cNvSpPr>
            <a:spLocks noChangeArrowheads="1"/>
          </p:cNvSpPr>
          <p:nvPr/>
        </p:nvSpPr>
        <p:spPr bwMode="auto">
          <a:xfrm>
            <a:off x="3858505" y="3306763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square()</a:t>
            </a:r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5314243" y="185737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>
            <a:off x="5314243" y="3914775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2" name="Line 21"/>
          <p:cNvSpPr>
            <a:spLocks noChangeShapeType="1"/>
          </p:cNvSpPr>
          <p:nvPr/>
        </p:nvSpPr>
        <p:spPr bwMode="auto">
          <a:xfrm flipV="1">
            <a:off x="6241343" y="185737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5278438" y="4027488"/>
            <a:ext cx="14906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Pop:  square()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returns a value.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method exits.</a:t>
            </a:r>
          </a:p>
        </p:txBody>
      </p:sp>
      <p:sp>
        <p:nvSpPr>
          <p:cNvPr id="64534" name="Rectangle 23"/>
          <p:cNvSpPr>
            <a:spLocks noChangeArrowheads="1"/>
          </p:cNvSpPr>
          <p:nvPr/>
        </p:nvSpPr>
        <p:spPr bwMode="auto">
          <a:xfrm>
            <a:off x="5326943" y="3600450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main()</a:t>
            </a:r>
          </a:p>
        </p:txBody>
      </p:sp>
      <p:sp>
        <p:nvSpPr>
          <p:cNvPr id="64535" name="Line 24"/>
          <p:cNvSpPr>
            <a:spLocks noChangeShapeType="1"/>
          </p:cNvSpPr>
          <p:nvPr/>
        </p:nvSpPr>
        <p:spPr bwMode="auto">
          <a:xfrm>
            <a:off x="6871580" y="18176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>
            <a:off x="6871580" y="3875088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 flipV="1">
            <a:off x="7798680" y="18176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8" name="Text Box 27"/>
          <p:cNvSpPr txBox="1">
            <a:spLocks noChangeArrowheads="1"/>
          </p:cNvSpPr>
          <p:nvPr/>
        </p:nvSpPr>
        <p:spPr bwMode="auto">
          <a:xfrm>
            <a:off x="6835775" y="3987800"/>
            <a:ext cx="14906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Pop:  main()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returns a value.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method exits.</a:t>
            </a:r>
          </a:p>
        </p:txBody>
      </p:sp>
      <p:sp>
        <p:nvSpPr>
          <p:cNvPr id="64539" name="Text Box 29"/>
          <p:cNvSpPr txBox="1">
            <a:spLocks noChangeArrowheads="1"/>
          </p:cNvSpPr>
          <p:nvPr/>
        </p:nvSpPr>
        <p:spPr bwMode="auto">
          <a:xfrm>
            <a:off x="457200" y="5368131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ea typeface="ヒラギノ角ゴ Pro W3"/>
                <a:cs typeface="ヒラギノ角ゴ Pro W3"/>
              </a:rPr>
              <a:t>This is called an activation record or stack frame.  </a:t>
            </a:r>
          </a:p>
          <a:p>
            <a:pPr eaLnBrk="1" hangingPunct="1"/>
            <a:r>
              <a:rPr lang="en-US" altLang="en-US" sz="1600" dirty="0">
                <a:ea typeface="ヒラギノ角ゴ Pro W3"/>
                <a:cs typeface="ヒラギノ角ゴ Pro W3"/>
              </a:rPr>
              <a:t>Usually, this actually grows downward</a:t>
            </a:r>
            <a:r>
              <a:rPr lang="en-US" altLang="en-US" dirty="0">
                <a:ea typeface="ヒラギノ角ゴ Pro W3"/>
                <a:cs typeface="ヒラギノ角ゴ Pro W3"/>
              </a:rPr>
              <a:t>.</a:t>
            </a:r>
          </a:p>
        </p:txBody>
      </p:sp>
      <p:sp>
        <p:nvSpPr>
          <p:cNvPr id="64540" name="Line 30"/>
          <p:cNvSpPr>
            <a:spLocks noChangeShapeType="1"/>
          </p:cNvSpPr>
          <p:nvPr/>
        </p:nvSpPr>
        <p:spPr bwMode="auto">
          <a:xfrm flipV="1">
            <a:off x="1918580" y="402748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 and Recursion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85800" y="1878594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Each time a function is called, you </a:t>
            </a:r>
            <a:r>
              <a:rPr lang="en-US" altLang="en-US" sz="2800" i="1" dirty="0" smtClean="0">
                <a:ea typeface="ヒラギノ角ゴ Pro W3"/>
                <a:cs typeface="ヒラギノ角ゴ Pro W3"/>
              </a:rPr>
              <a:t>push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the function on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Each time the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returns or exits, you </a:t>
            </a:r>
            <a:r>
              <a:rPr lang="en-US" altLang="en-US" sz="2800" i="1" dirty="0" smtClean="0">
                <a:ea typeface="ヒラギノ角ゴ Pro W3"/>
                <a:cs typeface="ヒラギノ角ゴ Pro W3"/>
              </a:rPr>
              <a:t>pop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the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off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If a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calls itself recursively, you just push another copy of the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onto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We therefore have a simple way to visualize how recursion really works.</a:t>
            </a: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856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559051" y="94759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+mn-lt"/>
                <a:ea typeface="ヒラギノ角ゴ Pro W3"/>
                <a:cs typeface="ヒラギノ角ゴ Pro W3"/>
              </a:rPr>
              <a:t>Back to the Simple Recursion Program</a:t>
            </a:r>
            <a:endParaRPr lang="en-US" altLang="en-US" sz="4800" dirty="0" smtClean="0"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22425" y="2433119"/>
            <a:ext cx="7772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 err="1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6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print(</a:t>
            </a: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if (</a:t>
            </a: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2):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   compute(intInput-1)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main():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compute(50)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8763" y="4284839"/>
            <a:ext cx="2752725" cy="2000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dirty="0">
                <a:latin typeface="+mn-lt"/>
                <a:ea typeface="ヒラギノ角ゴ Pro W3"/>
                <a:cs typeface="ヒラギノ角ゴ Pro W3"/>
              </a:rPr>
              <a:t>Here’s the code again.  Now, that we understand stacks, we can visualize the recursion.</a:t>
            </a: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  <a:p>
            <a:r>
              <a:rPr lang="en-US" dirty="0"/>
              <a:t>Dictionaries</a:t>
            </a:r>
          </a:p>
          <a:p>
            <a:pPr lvl="1"/>
            <a:r>
              <a:rPr lang="en-US" dirty="0"/>
              <a:t>Creating</a:t>
            </a:r>
          </a:p>
          <a:p>
            <a:pPr lvl="1"/>
            <a:r>
              <a:rPr lang="en-US" dirty="0"/>
              <a:t>Accessing</a:t>
            </a:r>
          </a:p>
          <a:p>
            <a:pPr lvl="1"/>
            <a:r>
              <a:rPr lang="en-US" dirty="0"/>
              <a:t>Manipulating</a:t>
            </a:r>
          </a:p>
          <a:p>
            <a:r>
              <a:rPr lang="en-US" dirty="0"/>
              <a:t>Dictionaries vs Lists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301027" y="5101205"/>
            <a:ext cx="258847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compute(9):</a:t>
            </a:r>
            <a:endParaRPr lang="en-US" altLang="en-US" sz="11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      </a:t>
            </a:r>
            <a:r>
              <a:rPr lang="en-US" altLang="en-US" sz="1100" b="1" dirty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1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9</a:t>
            </a:r>
            <a:endParaRPr lang="en-US" altLang="en-US" sz="1100" b="1" dirty="0">
              <a:solidFill>
                <a:schemeClr val="accent2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-1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800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6" name="Line 52"/>
          <p:cNvSpPr>
            <a:spLocks noChangeShapeType="1"/>
          </p:cNvSpPr>
          <p:nvPr/>
        </p:nvSpPr>
        <p:spPr bwMode="auto">
          <a:xfrm flipV="1">
            <a:off x="1981200" y="4734116"/>
            <a:ext cx="1447800" cy="557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3137654" y="5379599"/>
            <a:ext cx="2589291" cy="8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compute(8):</a:t>
            </a:r>
            <a:endParaRPr lang="en-US" altLang="en-US" sz="11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    </a:t>
            </a:r>
            <a:r>
              <a:rPr lang="en-US" altLang="en-US" sz="1100" b="1" dirty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1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8</a:t>
            </a:r>
            <a:endParaRPr lang="en-US" altLang="en-US" sz="1100" b="1" dirty="0">
              <a:solidFill>
                <a:schemeClr val="accent2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-1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100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8" name="Line 54"/>
          <p:cNvSpPr>
            <a:spLocks noChangeShapeType="1"/>
          </p:cNvSpPr>
          <p:nvPr/>
        </p:nvSpPr>
        <p:spPr bwMode="auto">
          <a:xfrm flipV="1">
            <a:off x="4902200" y="4927469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6065822" y="5443728"/>
            <a:ext cx="254477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compute(7):</a:t>
            </a:r>
            <a:endParaRPr lang="en-US" altLang="en-US" sz="12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2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  <a:r>
              <a:rPr lang="en-US" altLang="en-US" sz="1200" b="1" dirty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2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7</a:t>
            </a:r>
            <a:r>
              <a:rPr lang="en-US" altLang="en-US" sz="12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endParaRPr lang="en-US" altLang="en-US" sz="1200" b="1" dirty="0">
              <a:solidFill>
                <a:schemeClr val="accent2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2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compute(intInput-1</a:t>
            </a: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990600" y="1938528"/>
            <a:ext cx="914400" cy="2057050"/>
            <a:chOff x="396875" y="1270000"/>
            <a:chExt cx="914400" cy="2057400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96875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396875" y="1270000"/>
              <a:ext cx="914400" cy="2057400"/>
              <a:chOff x="396875" y="1270000"/>
              <a:chExt cx="914400" cy="2057400"/>
            </a:xfrm>
          </p:grpSpPr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>
                <a:off x="396875" y="332740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V="1">
                <a:off x="1311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914400" y="3995578"/>
            <a:ext cx="1066800" cy="7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Time: 0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Empty Stack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1905000" y="3995578"/>
            <a:ext cx="1308100" cy="6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Push:  main()</a:t>
            </a: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2286000" y="1938528"/>
            <a:ext cx="927100" cy="2057050"/>
            <a:chOff x="1908175" y="1270000"/>
            <a:chExt cx="927100" cy="2057400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1908175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1908175" y="1270000"/>
              <a:ext cx="927100" cy="2057400"/>
              <a:chOff x="1908175" y="1270000"/>
              <a:chExt cx="927100" cy="2057400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9081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 flipV="1">
                <a:off x="2835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1920875" y="3013075"/>
                <a:ext cx="914400" cy="31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ea typeface="ヒラギノ角ゴ Pro W3"/>
                    <a:cs typeface="ヒラギノ角ゴ Pro W3"/>
                  </a:rPr>
                  <a:t>main()</a:t>
                </a:r>
              </a:p>
            </p:txBody>
          </p:sp>
        </p:grpSp>
      </p:grp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3995578"/>
            <a:ext cx="1473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ea typeface="ヒラギノ角ゴ Pro W3"/>
                <a:cs typeface="ヒラギノ角ゴ Pro W3"/>
              </a:rPr>
              <a:t>compute(9)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3505200" y="1938528"/>
            <a:ext cx="927100" cy="2057050"/>
            <a:chOff x="3348038" y="1270000"/>
            <a:chExt cx="927100" cy="2057400"/>
          </a:xfrm>
        </p:grpSpPr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3480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3348038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V="1">
              <a:off x="42751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3360738" y="30130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360738" y="27492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648199" y="3995578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ea typeface="ヒラギノ角ゴ Pro W3"/>
                <a:cs typeface="ヒラギノ角ゴ Pro W3"/>
              </a:rPr>
              <a:t>compute(8)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4724400" y="1938528"/>
            <a:ext cx="927100" cy="2057050"/>
            <a:chOff x="4711700" y="1219200"/>
            <a:chExt cx="927100" cy="2057400"/>
          </a:xfrm>
        </p:grpSpPr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47117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47117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56388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47244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47244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47244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compute(8)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5943599" y="3995578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ea typeface="ヒラギノ角ゴ Pro W3"/>
                <a:cs typeface="ヒラギノ角ゴ Pro W3"/>
              </a:rPr>
              <a:t>compute(7)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5943600" y="1938528"/>
            <a:ext cx="927100" cy="2057050"/>
            <a:chOff x="6096000" y="1219200"/>
            <a:chExt cx="927100" cy="2057400"/>
          </a:xfrm>
        </p:grpSpPr>
        <p:sp>
          <p:nvSpPr>
            <p:cNvPr id="40" name="Line 63"/>
            <p:cNvSpPr>
              <a:spLocks noChangeShapeType="1"/>
            </p:cNvSpPr>
            <p:nvPr/>
          </p:nvSpPr>
          <p:spPr bwMode="auto">
            <a:xfrm>
              <a:off x="60960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60960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65"/>
            <p:cNvSpPr>
              <a:spLocks noChangeShapeType="1"/>
            </p:cNvSpPr>
            <p:nvPr/>
          </p:nvSpPr>
          <p:spPr bwMode="auto">
            <a:xfrm flipV="1">
              <a:off x="70231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61087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61087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61087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compute(8)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108700" y="2187794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compute(7)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7239000" y="3995578"/>
            <a:ext cx="17315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ea typeface="ヒラギノ角ゴ Pro W3"/>
                <a:cs typeface="ヒラギノ角ゴ Pro W3"/>
              </a:rPr>
              <a:t>After returning</a:t>
            </a:r>
            <a:br>
              <a:rPr lang="en-US" altLang="en-US" sz="1400" b="1" dirty="0" smtClean="0"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ea typeface="ヒラギノ角ゴ Pro W3"/>
                <a:cs typeface="ヒラギノ角ゴ Pro W3"/>
              </a:rPr>
              <a:t>from compute(2)</a:t>
            </a:r>
            <a:br>
              <a:rPr lang="en-US" altLang="en-US" sz="1400" b="1" dirty="0" smtClean="0"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ea typeface="ヒラギノ角ゴ Pro W3"/>
                <a:cs typeface="ヒラギノ角ゴ Pro W3"/>
              </a:rPr>
              <a:t>pop everything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7315200" y="1938528"/>
            <a:ext cx="927100" cy="2057050"/>
            <a:chOff x="7527925" y="1230313"/>
            <a:chExt cx="927100" cy="2057400"/>
          </a:xfrm>
        </p:grpSpPr>
        <p:sp>
          <p:nvSpPr>
            <p:cNvPr id="49" name="Line 73"/>
            <p:cNvSpPr>
              <a:spLocks noChangeShapeType="1"/>
            </p:cNvSpPr>
            <p:nvPr/>
          </p:nvSpPr>
          <p:spPr bwMode="auto">
            <a:xfrm>
              <a:off x="75279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74"/>
            <p:cNvSpPr>
              <a:spLocks noChangeShapeType="1"/>
            </p:cNvSpPr>
            <p:nvPr/>
          </p:nvSpPr>
          <p:spPr bwMode="auto">
            <a:xfrm>
              <a:off x="7527925" y="32877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 flipV="1">
              <a:off x="84550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6934200" y="3690830"/>
            <a:ext cx="438150" cy="3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ea typeface="ヒラギノ角ゴ Pro W3"/>
                <a:cs typeface="ヒラギノ角ゴ Pro W3"/>
              </a:rPr>
              <a:t>…</a:t>
            </a: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 flipH="1" flipV="1">
            <a:off x="6661910" y="4736968"/>
            <a:ext cx="360681" cy="7067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5" grpId="0"/>
      <p:bldP spid="16" grpId="0"/>
      <p:bldP spid="23" grpId="0"/>
      <p:bldP spid="30" grpId="0"/>
      <p:bldP spid="38" grpId="0"/>
      <p:bldP spid="47" grpId="0"/>
      <p:bldP spid="52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Terminology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f(n - 1)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"Useful" recursive functions have: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at least one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recursive case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at least one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base case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so that the computation terminates</a:t>
            </a:r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4267200" y="2667000"/>
            <a:ext cx="1600200" cy="609600"/>
          </a:xfrm>
          <a:prstGeom prst="leftArrowCallout">
            <a:avLst>
              <a:gd name="adj1" fmla="val 25000"/>
              <a:gd name="adj2" fmla="val 25000"/>
              <a:gd name="adj3" fmla="val 437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base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case</a:t>
            </a: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4267200" y="3505200"/>
            <a:ext cx="1600200" cy="609600"/>
          </a:xfrm>
          <a:prstGeom prst="leftArrowCallout">
            <a:avLst>
              <a:gd name="adj1" fmla="val 25000"/>
              <a:gd name="adj2" fmla="val 25000"/>
              <a:gd name="adj3" fmla="val 437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recursive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87005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f(n + 1)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f(5)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We have a base case and a recursive case.  What's wrong?</a:t>
            </a:r>
          </a:p>
        </p:txBody>
      </p:sp>
    </p:spTree>
    <p:extLst>
      <p:ext uri="{BB962C8B-B14F-4D97-AF65-F5344CB8AC3E}">
        <p14:creationId xmlns:p14="http://schemas.microsoft.com/office/powerpoint/2010/main" val="73856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 recursive case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should call the function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on a </a:t>
            </a:r>
            <a:r>
              <a:rPr lang="en-US" altLang="en-US" i="1" smtClean="0">
                <a:ea typeface="ＭＳ Ｐゴシック" panose="020B0600070205080204" pitchFamily="34" charset="-128"/>
              </a:rPr>
              <a:t>simpler input</a:t>
            </a:r>
            <a:r>
              <a:rPr lang="en-US" altLang="en-US" smtClean="0"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bringing us closer and closer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to the base case.</a:t>
            </a:r>
          </a:p>
        </p:txBody>
      </p:sp>
    </p:spTree>
    <p:extLst>
      <p:ext uri="{BB962C8B-B14F-4D97-AF65-F5344CB8AC3E}">
        <p14:creationId xmlns:p14="http://schemas.microsoft.com/office/powerpoint/2010/main" val="353111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0: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 + f(n - 1)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f(100)</a:t>
            </a:r>
          </a:p>
        </p:txBody>
      </p:sp>
    </p:spTree>
    <p:extLst>
      <p:ext uri="{BB962C8B-B14F-4D97-AF65-F5344CB8AC3E}">
        <p14:creationId xmlns:p14="http://schemas.microsoft.com/office/powerpoint/2010/main" val="211458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0: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n + f(n - 1)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f(2)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f(1)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+ 1 + f(0)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+ 1 + 0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4! = </a:t>
            </a:r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4 × 3 × 2 × 1 = 24</a:t>
            </a:r>
          </a:p>
        </p:txBody>
      </p:sp>
    </p:spTree>
    <p:extLst>
      <p:ext uri="{BB962C8B-B14F-4D97-AF65-F5344CB8AC3E}">
        <p14:creationId xmlns:p14="http://schemas.microsoft.com/office/powerpoint/2010/main" val="8542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Does anyone know the value of 9!  ?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362,880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Does anyone know the value of 10!  ?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423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9! =		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10! = 10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	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! = 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× (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That's a recursive definition!</a:t>
            </a:r>
          </a:p>
        </p:txBody>
      </p:sp>
    </p:spTree>
    <p:extLst>
      <p:ext uri="{BB962C8B-B14F-4D97-AF65-F5344CB8AC3E}">
        <p14:creationId xmlns:p14="http://schemas.microsoft.com/office/powerpoint/2010/main" val="37542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ea typeface="ＭＳ Ｐゴシック" panose="020B0600070205080204" pitchFamily="34" charset="-128"/>
              </a:rPr>
              <a:t>def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fact(n):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	return n *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fact(n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2 ×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2 × 1 ×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2 × 1 × 0 ×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963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What did we do wrong?</a:t>
            </a:r>
          </a:p>
          <a:p>
            <a:endParaRPr lang="en-US" altLang="en-US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What is the base case for factorial?</a:t>
            </a:r>
          </a:p>
        </p:txBody>
      </p:sp>
    </p:spTree>
    <p:extLst>
      <p:ext uri="{BB962C8B-B14F-4D97-AF65-F5344CB8AC3E}">
        <p14:creationId xmlns:p14="http://schemas.microsoft.com/office/powerpoint/2010/main" val="38569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77073" cy="4156799"/>
          </a:xfrm>
        </p:spPr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1 is out</a:t>
            </a:r>
          </a:p>
          <a:p>
            <a:pPr lvl="1"/>
            <a:r>
              <a:rPr lang="en-US" dirty="0"/>
              <a:t>Due by </a:t>
            </a:r>
            <a:r>
              <a:rPr lang="en-US" dirty="0" smtClean="0"/>
              <a:t>Monday, April 18th at 8:59:59 PM</a:t>
            </a:r>
            <a:endParaRPr lang="en-US" dirty="0"/>
          </a:p>
          <a:p>
            <a:pPr lvl="1"/>
            <a:r>
              <a:rPr lang="en-US" dirty="0"/>
              <a:t>Do NOT procrastinate!</a:t>
            </a:r>
          </a:p>
          <a:p>
            <a:pPr lvl="3"/>
            <a:endParaRPr lang="en-US" dirty="0"/>
          </a:p>
          <a:p>
            <a:r>
              <a:rPr lang="en-US" dirty="0"/>
              <a:t>Next Class: </a:t>
            </a:r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introduce recursion</a:t>
            </a:r>
          </a:p>
          <a:p>
            <a:r>
              <a:rPr lang="en-US" dirty="0" smtClean="0"/>
              <a:t>To begin to learn how to “think” recursively</a:t>
            </a:r>
          </a:p>
          <a:p>
            <a:r>
              <a:rPr lang="en-US" dirty="0" smtClean="0"/>
              <a:t>To better understand the concept of stacks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 smtClean="0"/>
              <a:t>In computer science, recursion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pPr lvl="3"/>
            <a:endParaRPr lang="en-US" dirty="0"/>
          </a:p>
          <a:p>
            <a:r>
              <a:rPr lang="en-US" dirty="0" smtClean="0"/>
              <a:t>In recursion, the </a:t>
            </a:r>
            <a:r>
              <a:rPr lang="en-US" dirty="0"/>
              <a:t>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1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solution, there are a few things we want to keep in mind:</a:t>
            </a:r>
          </a:p>
          <a:p>
            <a:pPr lvl="1"/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lvl="1"/>
            <a:r>
              <a:rPr lang="en-US" sz="3200" dirty="0" smtClean="0"/>
              <a:t>We need to define a “base case” to stop at</a:t>
            </a:r>
          </a:p>
          <a:p>
            <a:pPr lvl="1"/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81400" y="5453571"/>
            <a:ext cx="160020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compute()</a:t>
            </a: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ヒラギノ角ゴ Pro W3"/>
                <a:cs typeface="ヒラギノ角ゴ Pro W3"/>
              </a:rPr>
              <a:t>Why Would We Use Recursion?</a:t>
            </a: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Some sorting algorithms recursively sort data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607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39244</TotalTime>
  <Words>1031</Words>
  <Application>Microsoft Office PowerPoint</Application>
  <PresentationFormat>On-screen Show (4:3)</PresentationFormat>
  <Paragraphs>271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CMSC201  Computer Science I for Majors  Lecture 18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Simple Recursion Example</vt:lpstr>
      <vt:lpstr>Visualizing Recursion</vt:lpstr>
      <vt:lpstr>Stacks</vt:lpstr>
      <vt:lpstr>Stacks</vt:lpstr>
      <vt:lpstr>Stacks</vt:lpstr>
      <vt:lpstr>Stacks</vt:lpstr>
      <vt:lpstr>Stacks and Functions</vt:lpstr>
      <vt:lpstr>Stacks and Functions</vt:lpstr>
      <vt:lpstr>Stacks and Recursion</vt:lpstr>
      <vt:lpstr>Back to the Simple Recursion Program</vt:lpstr>
      <vt:lpstr>Stack and Recursion in Action</vt:lpstr>
      <vt:lpstr>Defining Recursion</vt:lpstr>
      <vt:lpstr>Terminology</vt:lpstr>
      <vt:lpstr>Recursion</vt:lpstr>
      <vt:lpstr>Recursion</vt:lpstr>
      <vt:lpstr>Recursion</vt:lpstr>
      <vt:lpstr>Recursion</vt:lpstr>
      <vt:lpstr>Factorial</vt:lpstr>
      <vt:lpstr>Factorial</vt:lpstr>
      <vt:lpstr>Factorial</vt:lpstr>
      <vt:lpstr>Factorial</vt:lpstr>
      <vt:lpstr>Factorial</vt:lpstr>
      <vt:lpstr>Any Other Questions?</vt:lpstr>
      <vt:lpstr>Announcements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Katie</cp:lastModifiedBy>
  <cp:revision>534</cp:revision>
  <dcterms:created xsi:type="dcterms:W3CDTF">2014-05-05T14:25:42Z</dcterms:created>
  <dcterms:modified xsi:type="dcterms:W3CDTF">2016-04-12T19:36:10Z</dcterms:modified>
</cp:coreProperties>
</file>